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6" r:id="rId3"/>
    <p:sldId id="260" r:id="rId4"/>
    <p:sldId id="264" r:id="rId5"/>
    <p:sldId id="261" r:id="rId6"/>
  </p:sldIdLst>
  <p:sldSz cx="12192000" cy="6858000"/>
  <p:notesSz cx="7102475" cy="9037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61" autoAdjust="0"/>
    <p:restoredTop sz="87060" autoAdjust="0"/>
  </p:normalViewPr>
  <p:slideViewPr>
    <p:cSldViewPr snapToGrid="0">
      <p:cViewPr varScale="1">
        <p:scale>
          <a:sx n="55" d="100"/>
          <a:sy n="55" d="100"/>
        </p:scale>
        <p:origin x="1308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Ure" userId="e3e5a67c-58f5-43de-8b94-2559d107b7c1" providerId="ADAL" clId="{62A11AF1-775F-4CAD-99A4-5984AF9048E8}"/>
    <pc:docChg chg="custSel addSld modSld">
      <pc:chgData name="John Ure" userId="e3e5a67c-58f5-43de-8b94-2559d107b7c1" providerId="ADAL" clId="{62A11AF1-775F-4CAD-99A4-5984AF9048E8}" dt="2022-09-08T10:15:18.673" v="217" actId="179"/>
      <pc:docMkLst>
        <pc:docMk/>
      </pc:docMkLst>
      <pc:sldChg chg="modSp mod">
        <pc:chgData name="John Ure" userId="e3e5a67c-58f5-43de-8b94-2559d107b7c1" providerId="ADAL" clId="{62A11AF1-775F-4CAD-99A4-5984AF9048E8}" dt="2022-09-08T10:11:04.461" v="10" actId="20577"/>
        <pc:sldMkLst>
          <pc:docMk/>
          <pc:sldMk cId="179111262" sldId="265"/>
        </pc:sldMkLst>
        <pc:spChg chg="mod">
          <ac:chgData name="John Ure" userId="e3e5a67c-58f5-43de-8b94-2559d107b7c1" providerId="ADAL" clId="{62A11AF1-775F-4CAD-99A4-5984AF9048E8}" dt="2022-09-08T10:11:04.461" v="10" actId="20577"/>
          <ac:spMkLst>
            <pc:docMk/>
            <pc:sldMk cId="179111262" sldId="265"/>
            <ac:spMk id="3" creationId="{A66CA373-A811-048E-334E-EC19E3AD8C3F}"/>
          </ac:spMkLst>
        </pc:spChg>
      </pc:sldChg>
      <pc:sldChg chg="modSp new mod">
        <pc:chgData name="John Ure" userId="e3e5a67c-58f5-43de-8b94-2559d107b7c1" providerId="ADAL" clId="{62A11AF1-775F-4CAD-99A4-5984AF9048E8}" dt="2022-09-08T10:15:18.673" v="217" actId="179"/>
        <pc:sldMkLst>
          <pc:docMk/>
          <pc:sldMk cId="2618608023" sldId="266"/>
        </pc:sldMkLst>
        <pc:spChg chg="mod">
          <ac:chgData name="John Ure" userId="e3e5a67c-58f5-43de-8b94-2559d107b7c1" providerId="ADAL" clId="{62A11AF1-775F-4CAD-99A4-5984AF9048E8}" dt="2022-09-08T10:13:21.871" v="146" actId="2711"/>
          <ac:spMkLst>
            <pc:docMk/>
            <pc:sldMk cId="2618608023" sldId="266"/>
            <ac:spMk id="2" creationId="{AA713B10-921B-1DF5-5BF3-3DF0FA724765}"/>
          </ac:spMkLst>
        </pc:spChg>
        <pc:spChg chg="mod">
          <ac:chgData name="John Ure" userId="e3e5a67c-58f5-43de-8b94-2559d107b7c1" providerId="ADAL" clId="{62A11AF1-775F-4CAD-99A4-5984AF9048E8}" dt="2022-09-08T10:15:18.673" v="217" actId="179"/>
          <ac:spMkLst>
            <pc:docMk/>
            <pc:sldMk cId="2618608023" sldId="266"/>
            <ac:spMk id="3" creationId="{4140A8DB-2535-0475-82CF-EE3673371E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7F472-5CCA-4404-9562-4BD18D79CA1A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9788" y="1130300"/>
            <a:ext cx="5422900" cy="3049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349363"/>
            <a:ext cx="5681980" cy="35585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8D2D0-7C28-4270-99D1-DEE7CF7C42F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61051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ederated.withgoogle.com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hkma.gov.hk/media/eng/doc/key-information/guidelines-and-circular/2022/20220428e1a1.pdf" TargetMode="External"/><Relationship Id="rId4" Type="http://schemas.openxmlformats.org/officeDocument/2006/relationships/hyperlink" Target="https://medium.com/accenture-the-dock/instilling-responsible-and-reliable-ai-development-with-federated-learning-d23c366c5efd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List of resources and references</a:t>
            </a:r>
          </a:p>
          <a:p>
            <a:pPr marL="228600" indent="-228600">
              <a:buAutoNum type="arabicPeriod"/>
            </a:pPr>
            <a:r>
              <a:rPr lang="en-US" sz="1000" dirty="0">
                <a:hlinkClick r:id="rId3"/>
              </a:rPr>
              <a:t>https://federated.withgoogle.com/</a:t>
            </a:r>
            <a:endParaRPr lang="en-US" sz="1000" dirty="0"/>
          </a:p>
          <a:p>
            <a:pPr marL="228600" indent="-228600">
              <a:buAutoNum type="arabicPeriod"/>
            </a:pPr>
            <a:r>
              <a:rPr lang="en-US" sz="1000" dirty="0">
                <a:hlinkClick r:id="rId4"/>
              </a:rPr>
              <a:t>https://medium.com/accenture-the-dock/instilling-responsible-and-reliable-ai-development-with-federated-learning-d23c366c5efd</a:t>
            </a:r>
            <a:r>
              <a:rPr lang="en-US" sz="1000" dirty="0"/>
              <a:t> </a:t>
            </a:r>
          </a:p>
          <a:p>
            <a:pPr marL="228600" indent="-228600">
              <a:buAutoNum type="arabicPeriod"/>
            </a:pPr>
            <a:r>
              <a:rPr lang="en-US" sz="1000" dirty="0">
                <a:hlinkClick r:id="rId5"/>
              </a:rPr>
              <a:t>https://www.hkma.gov.hk/media/eng/doc/key-information/guidelines-and-circular/2022/20220428e1a1.pdf</a:t>
            </a:r>
            <a:r>
              <a:rPr lang="en-US" sz="1000" dirty="0"/>
              <a:t>, pp. 17-19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D2D0-7C28-4270-99D1-DEE7CF7C42FE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3114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D2D0-7C28-4270-99D1-DEE7CF7C42FE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65476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8CF2-6FC8-675B-3190-62565150E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A4721-D901-AAC7-4E8C-F389D1705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0824-D813-38F4-782B-193C00682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B1095-E4CF-8D72-BE8B-FBDD2343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7A363-9FD7-C536-9E0E-8A9813C6D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5924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4352-A200-FE69-652A-4AAB3670C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5E8FF-1524-5DA8-83AB-1D565FC94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D1C5B-F055-1A7E-C604-7263E68BE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C3129-9FF3-7898-4B5B-BC68452BB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4B5D5-643E-B3D6-B204-81CB5D19C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5832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F6068-2ECA-AD4F-8FB3-65A9421C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D44E5-E3B9-59C3-E9FD-10A53A1BA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0CAC2-D9A8-E4B0-A785-106C40DD9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C5CA2-9E25-3BC4-ED6D-A5645DC7C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40F1C-03CB-C76C-B89F-69346115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568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57A05-39F6-519F-745C-89D36E32D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0B58D-D550-9D65-34A3-C20241016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ECCE9-2032-77E3-7EE6-F3F370AE0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F166F-4808-2EBA-AF43-E3FE315C5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BCA9A-F0E0-EAA5-0B01-F8FF22B4A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1C115-FD7C-9C55-F915-C5B50DBAD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003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FC9FF-0C54-0797-43EA-F122F391F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57C7F-B097-F6B6-EA39-F8545A764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5B963-2206-1AB7-23C2-48E689D08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DF3D1-741B-E9C8-EEFC-1B1134ED8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3A4BB3-45C5-2FF7-8275-F64360B77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5934A2-FCBE-991C-02EC-7CC4AFB8D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8BC592-5F71-87FC-7BCF-51262EF4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84D8D7-F9CD-4D64-85B9-065740255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222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B044-7426-00FD-4035-35E6771C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50FAFA-85A5-6F13-CB44-E1EA1DB1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A1111-7A9B-66FE-AC41-C62CE45B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72B2D-2589-1A3B-D862-2FD24D0E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4651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C2CCE-CA19-9474-A5C7-BFE0789C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97919-3565-4FFE-F3AC-D394A309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1126E-7B1D-F19B-6DE5-9B6A2BB60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8463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1C68-AEE8-7DC1-70B2-91F07371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8CA5-D3D7-F7E6-AB7A-883765E22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ECF48-5153-F873-CB74-B9D48011C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A71F7-6BA1-54D9-168C-9667DF38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9B926-0D2F-5C78-A925-E3BCE9F3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8C855-7215-F771-E53D-C783EB01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046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BB8A4-5F5D-0D6F-212F-77F7F809C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64E29C-880C-6335-BDF1-0372B4EBB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9550A-0BDB-110B-5139-BED40BFA7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A199B-F4DB-4C7C-AD94-88A4011F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C6403-5F24-8837-9901-7A5D8530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EA8A7-1284-EFFE-790A-8EA1950A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708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421E-83C5-5A05-EFF3-251849EE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5EA4B-65EF-BEDF-A2CF-0219121DB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821F6-1000-3723-C3A0-E8E84924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2D100-4A73-6D89-94EE-A44D991D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D653D-24A5-0619-CE30-48BF919EA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20316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B73F21-E669-48D7-3EDF-15E40F59F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BC6ED3-7311-60B7-E91F-2202F0A74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05154-9E86-8C07-2CB5-50FDDDB0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08652-AFCF-1E5B-5EA5-B5107EE4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431E1-9BEE-087E-E11D-1EAFBD3D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8260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F3732-4579-B564-71AC-ECA68F751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EA9E4-4D10-3588-53D3-3387FFD9D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D770F-2AD3-776E-40C3-D9696E9B0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613BD-2C19-4637-8326-5B8ED36470E7}" type="datetimeFigureOut">
              <a:rPr lang="en-SG" smtClean="0"/>
              <a:t>8/9/2022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DCE39-63D3-36F8-1BB1-0F6D5C721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174A1-D264-840B-4416-A6953053D2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5828B-C43C-4275-8941-ADC116969EF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382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5086-F00F-CDF8-1619-31CA2250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>
                <a:latin typeface="Agency FB" panose="020B0503020202020204" pitchFamily="34" charset="0"/>
                <a:cs typeface="Aharoni" panose="020B0604020202020204" pitchFamily="2" charset="-79"/>
              </a:rPr>
              <a:t>Why should commercial enterprises be interested </a:t>
            </a:r>
            <a:br>
              <a:rPr lang="en-US" sz="3600" dirty="0">
                <a:latin typeface="Agency FB" panose="020B0503020202020204" pitchFamily="34" charset="0"/>
                <a:cs typeface="Aharoni" panose="020B0604020202020204" pitchFamily="2" charset="-79"/>
              </a:rPr>
            </a:br>
            <a:r>
              <a:rPr lang="en-US" sz="3600" dirty="0">
                <a:latin typeface="Agency FB" panose="020B0503020202020204" pitchFamily="34" charset="0"/>
                <a:cs typeface="Aharoni" panose="020B0604020202020204" pitchFamily="2" charset="-79"/>
              </a:rPr>
              <a:t>to share data with third parties not in their employ?</a:t>
            </a:r>
            <a:endParaRPr lang="en-SG" sz="3600" dirty="0">
              <a:latin typeface="Agency FB" panose="020B0503020202020204" pitchFamily="34" charset="0"/>
              <a:cs typeface="Aharoni" panose="020B0604020202020204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CA373-A811-048E-334E-EC19E3AD8C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SG" sz="7200" dirty="0"/>
              <a:t>If the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value</a:t>
            </a:r>
            <a:r>
              <a:rPr lang="en-SG" sz="7200" dirty="0"/>
              <a:t> derived from analysing aggregated data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outweighs the risks </a:t>
            </a:r>
            <a:r>
              <a:rPr lang="en-SG" sz="7200" dirty="0"/>
              <a:t>of potential competitors sharing the knowledge gained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7200" dirty="0"/>
              <a:t>If the data is only a fraction of the total data available or required, then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each part adds to the jigsaw </a:t>
            </a:r>
            <a:r>
              <a:rPr lang="en-SG" sz="7200" dirty="0"/>
              <a:t>to the benefit of all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7200" dirty="0"/>
              <a:t>If the third party can offer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analytical insights and data standards to support inhouse data teams </a:t>
            </a:r>
            <a:endParaRPr lang="en-SG" sz="7200" dirty="0"/>
          </a:p>
          <a:p>
            <a:pPr marL="514350" indent="-514350">
              <a:buFont typeface="+mj-lt"/>
              <a:buAutoNum type="arabicPeriod"/>
            </a:pPr>
            <a:r>
              <a:rPr lang="en-SG" sz="7200" dirty="0"/>
              <a:t>If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shared standards can render data sets interoperable</a:t>
            </a:r>
            <a:r>
              <a:rPr lang="en-SG" sz="7200" dirty="0"/>
              <a:t> then new sources of data can be integrated in-house</a:t>
            </a:r>
            <a:endParaRPr lang="en-SG" sz="7200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SG" sz="7200" dirty="0"/>
              <a:t>If federated learning can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enhance their data analytics </a:t>
            </a:r>
            <a:r>
              <a:rPr lang="en-SG" sz="7200" dirty="0"/>
              <a:t>with a shared data model (win-win) +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train their ML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7200" dirty="0"/>
              <a:t>If the security and privacy of the data is assured by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a Data Sharing Framework</a:t>
            </a:r>
            <a:r>
              <a:rPr lang="en-SG" sz="7200" dirty="0"/>
              <a:t>, MOUs, NDAs, etc.</a:t>
            </a:r>
          </a:p>
          <a:p>
            <a:pPr marL="514350" indent="-514350">
              <a:buFont typeface="+mj-lt"/>
              <a:buAutoNum type="arabicPeriod"/>
            </a:pPr>
            <a:endParaRPr lang="en-SG" sz="72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S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8ADE1-A69E-CFF6-E3E0-811833B193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533400" indent="-533400">
              <a:buAutoNum type="arabicPeriod" startAt="7"/>
            </a:pPr>
            <a:r>
              <a:rPr lang="en-SG" sz="7200" dirty="0"/>
              <a:t>If participation in a collegiate environment (e.g., workshops, webinars,  knowledge cafés, etc.) can be </a:t>
            </a:r>
            <a:r>
              <a:rPr lang="en-SG" sz="7200" dirty="0">
                <a:solidFill>
                  <a:schemeClr val="accent5">
                    <a:lumMod val="75000"/>
                  </a:schemeClr>
                </a:solidFill>
              </a:rPr>
              <a:t>a source of useful information and insight</a:t>
            </a:r>
          </a:p>
          <a:p>
            <a:pPr marL="533400" indent="-533400">
              <a:buAutoNum type="arabicPeriod" startAt="7"/>
            </a:pPr>
            <a:r>
              <a:rPr lang="en-US" sz="7200" dirty="0"/>
              <a:t>If participation in a collegiate environment 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</a:rPr>
              <a:t>can be a promotional tool and open new channels of communication</a:t>
            </a:r>
          </a:p>
          <a:p>
            <a:pPr marL="533400" indent="-533400">
              <a:buAutoNum type="arabicPeriod" startAt="7"/>
            </a:pPr>
            <a:r>
              <a:rPr lang="en-US" sz="7200" dirty="0"/>
              <a:t>If participation in a collegiate environment with other stakeholders (govt, vendors, researchers, NGOs, etc.) can be a 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</a:rPr>
              <a:t>source of influence over Govt policy directions and other research</a:t>
            </a:r>
          </a:p>
          <a:p>
            <a:pPr marL="533400" indent="-533400">
              <a:buAutoNum type="arabicPeriod" startAt="7"/>
            </a:pPr>
            <a:r>
              <a:rPr lang="en-US" sz="7200" dirty="0"/>
              <a:t>If participation in a collegiate environment with other stakeholders can open the way towards a 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</a:rPr>
              <a:t>national data ecosystem of mutual benefits</a:t>
            </a:r>
          </a:p>
          <a:p>
            <a:pPr marL="533400" indent="-533400">
              <a:buAutoNum type="arabicPeriod" startAt="7"/>
            </a:pPr>
            <a:r>
              <a:rPr lang="en-US" sz="7200" dirty="0"/>
              <a:t>If 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</a:rPr>
              <a:t>revenue growth </a:t>
            </a:r>
            <a:r>
              <a:rPr lang="en-US" sz="7200" dirty="0"/>
              <a:t>derives from multi-modal collaboration leading to improved public transport and greater usage</a:t>
            </a:r>
          </a:p>
          <a:p>
            <a:pPr marL="533400" indent="-533400">
              <a:buAutoNum type="arabicPeriod" startAt="7"/>
            </a:pPr>
            <a:r>
              <a:rPr lang="en-US" sz="7200" dirty="0"/>
              <a:t>If </a:t>
            </a:r>
            <a:r>
              <a:rPr lang="en-US" sz="7200" dirty="0">
                <a:solidFill>
                  <a:schemeClr val="accent5">
                    <a:lumMod val="75000"/>
                  </a:schemeClr>
                </a:solidFill>
              </a:rPr>
              <a:t>ESG investors </a:t>
            </a:r>
            <a:r>
              <a:rPr lang="en-US" sz="7200" dirty="0"/>
              <a:t>look kindly upon the commitment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911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13B10-921B-1DF5-5BF3-3DF0FA724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SG" sz="4000" dirty="0"/>
            </a:br>
            <a:r>
              <a:rPr lang="en-SG" sz="4000" dirty="0">
                <a:latin typeface="+mn-lt"/>
              </a:rPr>
              <a:t>Annex showing the example of the Hong Kong Data Trust 2.0 (DT2) for intermodal transport data sharing</a:t>
            </a:r>
            <a:br>
              <a:rPr lang="en-SG" dirty="0"/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A8DB-2535-0475-82CF-EE3673371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/>
          </a:p>
          <a:p>
            <a:pPr marL="984250" indent="1343025">
              <a:buNone/>
            </a:pPr>
            <a:r>
              <a:rPr lang="en-SG" sz="4000" dirty="0"/>
              <a:t>DT2 data flows</a:t>
            </a:r>
          </a:p>
          <a:p>
            <a:pPr marL="984250" indent="1343025">
              <a:buNone/>
            </a:pPr>
            <a:r>
              <a:rPr lang="en-SG" sz="4000" dirty="0"/>
              <a:t>DT2 data sharing</a:t>
            </a:r>
          </a:p>
          <a:p>
            <a:pPr marL="984250" indent="1343025">
              <a:buNone/>
            </a:pPr>
            <a:r>
              <a:rPr lang="en-SG" sz="4000" dirty="0"/>
              <a:t>DT2 data value added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1860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443CD1-57DF-E75C-B1BF-257D81A9C738}"/>
              </a:ext>
            </a:extLst>
          </p:cNvPr>
          <p:cNvSpPr/>
          <p:nvPr/>
        </p:nvSpPr>
        <p:spPr>
          <a:xfrm>
            <a:off x="308713" y="513735"/>
            <a:ext cx="2431281" cy="168564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Developing a HK Data Ecosystem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266D5A9-C0AC-3940-2653-D20A060FCADE}"/>
              </a:ext>
            </a:extLst>
          </p:cNvPr>
          <p:cNvSpPr/>
          <p:nvPr/>
        </p:nvSpPr>
        <p:spPr>
          <a:xfrm>
            <a:off x="1524354" y="1816772"/>
            <a:ext cx="8754256" cy="4723037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Cloud outline">
            <a:extLst>
              <a:ext uri="{FF2B5EF4-FFF2-40B4-BE49-F238E27FC236}">
                <a16:creationId xmlns:a16="http://schemas.microsoft.com/office/drawing/2014/main" id="{F3528CEA-EB02-8A54-53AD-93F63B6FC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998" y="2817172"/>
            <a:ext cx="2160000" cy="2160000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6C7EC4C-65A5-56E6-B942-D0210FD67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263266"/>
              </p:ext>
            </p:extLst>
          </p:nvPr>
        </p:nvGraphicFramePr>
        <p:xfrm>
          <a:off x="1664528" y="3097642"/>
          <a:ext cx="1335183" cy="2100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183">
                  <a:extLst>
                    <a:ext uri="{9D8B030D-6E8A-4147-A177-3AD203B41FA5}">
                      <a16:colId xmlns:a16="http://schemas.microsoft.com/office/drawing/2014/main" val="2632841340"/>
                    </a:ext>
                  </a:extLst>
                </a:gridCol>
              </a:tblGrid>
              <a:tr h="711982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Data Controllers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89064"/>
                  </a:ext>
                </a:extLst>
              </a:tr>
              <a:tr h="1388961"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Data Sovereignty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Pre Processing and data formatting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Anonymization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Encryption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Common Hash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4299110"/>
                  </a:ext>
                </a:extLst>
              </a:tr>
            </a:tbl>
          </a:graphicData>
        </a:graphic>
      </p:graphicFrame>
      <p:sp>
        <p:nvSpPr>
          <p:cNvPr id="12" name="Right Arrow 11">
            <a:extLst>
              <a:ext uri="{FF2B5EF4-FFF2-40B4-BE49-F238E27FC236}">
                <a16:creationId xmlns:a16="http://schemas.microsoft.com/office/drawing/2014/main" id="{4F797123-A3F9-CC20-65BE-C25ADC57C087}"/>
              </a:ext>
            </a:extLst>
          </p:cNvPr>
          <p:cNvSpPr/>
          <p:nvPr/>
        </p:nvSpPr>
        <p:spPr>
          <a:xfrm rot="10800000">
            <a:off x="3424298" y="3562202"/>
            <a:ext cx="709612" cy="225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9">
            <a:extLst>
              <a:ext uri="{FF2B5EF4-FFF2-40B4-BE49-F238E27FC236}">
                <a16:creationId xmlns:a16="http://schemas.microsoft.com/office/drawing/2014/main" id="{C85E3114-67D2-4648-360F-3FC717AD9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83332"/>
              </p:ext>
            </p:extLst>
          </p:nvPr>
        </p:nvGraphicFramePr>
        <p:xfrm>
          <a:off x="4102728" y="258963"/>
          <a:ext cx="2949041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9041">
                  <a:extLst>
                    <a:ext uri="{9D8B030D-6E8A-4147-A177-3AD203B41FA5}">
                      <a16:colId xmlns:a16="http://schemas.microsoft.com/office/drawing/2014/main" val="2632841340"/>
                    </a:ext>
                  </a:extLst>
                </a:gridCol>
              </a:tblGrid>
              <a:tr h="611354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HK PolyU Data Trust / Data Processor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89064"/>
                  </a:ext>
                </a:extLst>
              </a:tr>
              <a:tr h="1663544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Aggregation of data, 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Building Data Models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Technical/ contractual frameworks for data sharing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Data Governance and Management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General Code of Conduct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Access Matrix / Disclosure Rules/ APIs</a:t>
                      </a:r>
                    </a:p>
                    <a:p>
                      <a:r>
                        <a:rPr lang="en-US" sz="1400" baseline="0" dirty="0">
                          <a:latin typeface="Calibri" panose="020F0502020204030204" pitchFamily="34" charset="0"/>
                        </a:rPr>
                        <a:t>Security and privacy safeguards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266982"/>
                  </a:ext>
                </a:extLst>
              </a:tr>
            </a:tbl>
          </a:graphicData>
        </a:graphic>
      </p:graphicFrame>
      <p:graphicFrame>
        <p:nvGraphicFramePr>
          <p:cNvPr id="20" name="Table 9">
            <a:extLst>
              <a:ext uri="{FF2B5EF4-FFF2-40B4-BE49-F238E27FC236}">
                <a16:creationId xmlns:a16="http://schemas.microsoft.com/office/drawing/2014/main" id="{50E8C0E6-1BD4-494C-F576-EA7C776EC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185191"/>
              </p:ext>
            </p:extLst>
          </p:nvPr>
        </p:nvGraphicFramePr>
        <p:xfrm>
          <a:off x="7890610" y="2846043"/>
          <a:ext cx="2226753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753">
                  <a:extLst>
                    <a:ext uri="{9D8B030D-6E8A-4147-A177-3AD203B41FA5}">
                      <a16:colId xmlns:a16="http://schemas.microsoft.com/office/drawing/2014/main" val="2632841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Knowledge Partners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89064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Differential privacy / private data retention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Inhouse calibration (offline)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Local model training and testing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Sharing of insights, learnings, enhancements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62579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3B09546C-731B-F2FA-7678-7526C7113FD3}"/>
              </a:ext>
            </a:extLst>
          </p:cNvPr>
          <p:cNvSpPr txBox="1"/>
          <p:nvPr/>
        </p:nvSpPr>
        <p:spPr>
          <a:xfrm>
            <a:off x="7841233" y="2387523"/>
            <a:ext cx="269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Federated Learning (FL)</a:t>
            </a:r>
            <a:endParaRPr lang="en-US" sz="1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7FF709-FB1D-F42F-3397-A49132A8C2A9}"/>
              </a:ext>
            </a:extLst>
          </p:cNvPr>
          <p:cNvSpPr txBox="1"/>
          <p:nvPr/>
        </p:nvSpPr>
        <p:spPr>
          <a:xfrm>
            <a:off x="4731917" y="3670546"/>
            <a:ext cx="1275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DT2.0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@ </a:t>
            </a:r>
            <a:r>
              <a:rPr lang="en-US" b="1" dirty="0" err="1">
                <a:solidFill>
                  <a:srgbClr val="FF0000"/>
                </a:solidFill>
              </a:rPr>
              <a:t>HKPolyU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5" name="Graphic 24" descr="Back with solid fill">
            <a:extLst>
              <a:ext uri="{FF2B5EF4-FFF2-40B4-BE49-F238E27FC236}">
                <a16:creationId xmlns:a16="http://schemas.microsoft.com/office/drawing/2014/main" id="{A2032930-F767-D99C-C747-07AE67ECC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62776">
            <a:off x="6752275" y="3150153"/>
            <a:ext cx="720000" cy="720000"/>
          </a:xfrm>
          <a:prstGeom prst="rect">
            <a:avLst/>
          </a:prstGeom>
        </p:spPr>
      </p:pic>
      <p:pic>
        <p:nvPicPr>
          <p:cNvPr id="26" name="Graphic 25" descr="Back with solid fill">
            <a:extLst>
              <a:ext uri="{FF2B5EF4-FFF2-40B4-BE49-F238E27FC236}">
                <a16:creationId xmlns:a16="http://schemas.microsoft.com/office/drawing/2014/main" id="{D69B173A-8B41-5BD3-9778-232DC3162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462157">
            <a:off x="6761161" y="3602999"/>
            <a:ext cx="720000" cy="720000"/>
          </a:xfrm>
          <a:prstGeom prst="rect">
            <a:avLst/>
          </a:prstGeom>
        </p:spPr>
      </p:pic>
      <p:pic>
        <p:nvPicPr>
          <p:cNvPr id="36" name="Graphic 35" descr="Chevron arrows with solid fill">
            <a:extLst>
              <a:ext uri="{FF2B5EF4-FFF2-40B4-BE49-F238E27FC236}">
                <a16:creationId xmlns:a16="http://schemas.microsoft.com/office/drawing/2014/main" id="{F73C0573-DA38-57EA-D968-F68B5D768F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4033" y="721688"/>
            <a:ext cx="914400" cy="914400"/>
          </a:xfrm>
          <a:prstGeom prst="rect">
            <a:avLst/>
          </a:prstGeom>
        </p:spPr>
      </p:pic>
      <p:graphicFrame>
        <p:nvGraphicFramePr>
          <p:cNvPr id="37" name="Table 9">
            <a:extLst>
              <a:ext uri="{FF2B5EF4-FFF2-40B4-BE49-F238E27FC236}">
                <a16:creationId xmlns:a16="http://schemas.microsoft.com/office/drawing/2014/main" id="{C45FB69E-9D80-6EDB-8222-2579E3F8E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053604"/>
              </p:ext>
            </p:extLst>
          </p:nvPr>
        </p:nvGraphicFramePr>
        <p:xfrm>
          <a:off x="8550480" y="541003"/>
          <a:ext cx="1573976" cy="1482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3976">
                  <a:extLst>
                    <a:ext uri="{9D8B030D-6E8A-4147-A177-3AD203B41FA5}">
                      <a16:colId xmlns:a16="http://schemas.microsoft.com/office/drawing/2014/main" val="2632841340"/>
                    </a:ext>
                  </a:extLst>
                </a:gridCol>
              </a:tblGrid>
              <a:tr h="209307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89064"/>
                  </a:ext>
                </a:extLst>
              </a:tr>
              <a:tr h="300747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RAP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4299110"/>
                  </a:ext>
                </a:extLst>
              </a:tr>
              <a:tr h="209307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Calibri" panose="020F0502020204030204" pitchFamily="34" charset="0"/>
                        </a:rPr>
                        <a:t>RAP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266982"/>
                  </a:ext>
                </a:extLst>
              </a:tr>
              <a:tr h="506765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Calibri" panose="020F0502020204030204" pitchFamily="34" charset="0"/>
                        </a:rPr>
                        <a:t>Additional RAPs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6450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82E8A6-F27C-CB1B-9327-736B3EA28DCD}"/>
              </a:ext>
            </a:extLst>
          </p:cNvPr>
          <p:cNvSpPr txBox="1"/>
          <p:nvPr/>
        </p:nvSpPr>
        <p:spPr>
          <a:xfrm>
            <a:off x="3543677" y="3811843"/>
            <a:ext cx="470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24DC34-DE0E-4914-1644-7DF37A8FC262}"/>
              </a:ext>
            </a:extLst>
          </p:cNvPr>
          <p:cNvSpPr txBox="1"/>
          <p:nvPr/>
        </p:nvSpPr>
        <p:spPr>
          <a:xfrm>
            <a:off x="2937443" y="2905452"/>
            <a:ext cx="155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Communication and coordination</a:t>
            </a:r>
          </a:p>
          <a:p>
            <a:pPr algn="ctr"/>
            <a:r>
              <a:rPr lang="en-US" sz="1200" dirty="0"/>
              <a:t>(Bi-directionality</a:t>
            </a:r>
            <a:r>
              <a:rPr lang="en-US" sz="900" dirty="0"/>
              <a:t>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B88932-16CA-8603-3B81-60FF1E036ED8}"/>
              </a:ext>
            </a:extLst>
          </p:cNvPr>
          <p:cNvSpPr txBox="1"/>
          <p:nvPr/>
        </p:nvSpPr>
        <p:spPr>
          <a:xfrm>
            <a:off x="6928477" y="2817172"/>
            <a:ext cx="972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Training model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792C8-3F6E-D477-0991-EA9398668C52}"/>
              </a:ext>
            </a:extLst>
          </p:cNvPr>
          <p:cNvSpPr txBox="1"/>
          <p:nvPr/>
        </p:nvSpPr>
        <p:spPr>
          <a:xfrm>
            <a:off x="5539989" y="4494791"/>
            <a:ext cx="338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/>
              <a:t>Shared enhanced data model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68B577-6141-1403-DD37-879CCD5648F1}"/>
              </a:ext>
            </a:extLst>
          </p:cNvPr>
          <p:cNvSpPr txBox="1"/>
          <p:nvPr/>
        </p:nvSpPr>
        <p:spPr>
          <a:xfrm>
            <a:off x="5974365" y="5032966"/>
            <a:ext cx="101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b="1" dirty="0"/>
              <a:t>Data </a:t>
            </a:r>
          </a:p>
          <a:p>
            <a:r>
              <a:rPr lang="en-SG" sz="1400" b="1" dirty="0"/>
              <a:t>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4F8DFE-472A-F7A0-C153-BD1633E6FB82}"/>
              </a:ext>
            </a:extLst>
          </p:cNvPr>
          <p:cNvSpPr txBox="1"/>
          <p:nvPr/>
        </p:nvSpPr>
        <p:spPr>
          <a:xfrm>
            <a:off x="71920" y="-24469"/>
            <a:ext cx="3210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DT2.0 Data Flows</a:t>
            </a:r>
          </a:p>
        </p:txBody>
      </p:sp>
      <p:graphicFrame>
        <p:nvGraphicFramePr>
          <p:cNvPr id="28" name="Table 9">
            <a:extLst>
              <a:ext uri="{FF2B5EF4-FFF2-40B4-BE49-F238E27FC236}">
                <a16:creationId xmlns:a16="http://schemas.microsoft.com/office/drawing/2014/main" id="{7B94F19E-AA2E-293F-8A6E-060389600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733395"/>
              </p:ext>
            </p:extLst>
          </p:nvPr>
        </p:nvGraphicFramePr>
        <p:xfrm>
          <a:off x="7897703" y="4763855"/>
          <a:ext cx="2226753" cy="165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753">
                  <a:extLst>
                    <a:ext uri="{9D8B030D-6E8A-4147-A177-3AD203B41FA5}">
                      <a16:colId xmlns:a16="http://schemas.microsoft.com/office/drawing/2014/main" val="2632841340"/>
                    </a:ext>
                  </a:extLst>
                </a:gridCol>
              </a:tblGrid>
              <a:tr h="364889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TDASPs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89064"/>
                  </a:ext>
                </a:extLst>
              </a:tr>
              <a:tr h="1285264"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Differential 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privacy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Local algorithm training and analytics</a:t>
                      </a:r>
                    </a:p>
                    <a:p>
                      <a:r>
                        <a:rPr lang="en-US" sz="1200" baseline="0" dirty="0">
                          <a:latin typeface="Calibri" panose="020F0502020204030204" pitchFamily="34" charset="0"/>
                        </a:rPr>
                        <a:t>Sharing of insights, learnings, enhancements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266982"/>
                  </a:ext>
                </a:extLst>
              </a:tr>
            </a:tbl>
          </a:graphicData>
        </a:graphic>
      </p:graphicFrame>
      <p:pic>
        <p:nvPicPr>
          <p:cNvPr id="29" name="Graphic 28" descr="Back with solid fill">
            <a:extLst>
              <a:ext uri="{FF2B5EF4-FFF2-40B4-BE49-F238E27FC236}">
                <a16:creationId xmlns:a16="http://schemas.microsoft.com/office/drawing/2014/main" id="{6525B36A-6302-ABBA-86F1-4BEE71A9E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976678">
            <a:off x="6634849" y="5238396"/>
            <a:ext cx="720000" cy="72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534F73C-9291-C226-26C8-F9FC9404F84C}"/>
              </a:ext>
            </a:extLst>
          </p:cNvPr>
          <p:cNvSpPr txBox="1"/>
          <p:nvPr/>
        </p:nvSpPr>
        <p:spPr>
          <a:xfrm>
            <a:off x="6678580" y="5810219"/>
            <a:ext cx="948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Training data</a:t>
            </a:r>
          </a:p>
        </p:txBody>
      </p:sp>
      <p:pic>
        <p:nvPicPr>
          <p:cNvPr id="33" name="Graphic 32" descr="Back with solid fill">
            <a:extLst>
              <a:ext uri="{FF2B5EF4-FFF2-40B4-BE49-F238E27FC236}">
                <a16:creationId xmlns:a16="http://schemas.microsoft.com/office/drawing/2014/main" id="{983D2162-0479-9F6B-7A5F-91B866DC4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84580">
            <a:off x="6753582" y="4848975"/>
            <a:ext cx="720000" cy="72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47DC406A-61F2-1A2A-9868-068894FDAC1D}"/>
              </a:ext>
            </a:extLst>
          </p:cNvPr>
          <p:cNvSpPr/>
          <p:nvPr/>
        </p:nvSpPr>
        <p:spPr>
          <a:xfrm>
            <a:off x="1723135" y="5773985"/>
            <a:ext cx="4474174" cy="614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dirty="0"/>
              <a:t>stakeholders</a:t>
            </a:r>
            <a:endParaRPr lang="en-SG" dirty="0"/>
          </a:p>
        </p:txBody>
      </p:sp>
      <p:sp>
        <p:nvSpPr>
          <p:cNvPr id="24" name="Right Arrow 11">
            <a:extLst>
              <a:ext uri="{FF2B5EF4-FFF2-40B4-BE49-F238E27FC236}">
                <a16:creationId xmlns:a16="http://schemas.microsoft.com/office/drawing/2014/main" id="{F528191F-E648-E941-8F95-D8148CCF6F81}"/>
              </a:ext>
            </a:extLst>
          </p:cNvPr>
          <p:cNvSpPr/>
          <p:nvPr/>
        </p:nvSpPr>
        <p:spPr>
          <a:xfrm>
            <a:off x="3422620" y="4068376"/>
            <a:ext cx="709612" cy="225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3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8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50C643-A45E-60C6-74D1-92134683F7B8}"/>
              </a:ext>
            </a:extLst>
          </p:cNvPr>
          <p:cNvSpPr txBox="1"/>
          <p:nvPr/>
        </p:nvSpPr>
        <p:spPr>
          <a:xfrm>
            <a:off x="686225" y="406908"/>
            <a:ext cx="10168128" cy="704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DT2.0 Data Sharing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C0012820-CA93-7643-8351-67129FA83C28}"/>
              </a:ext>
            </a:extLst>
          </p:cNvPr>
          <p:cNvSpPr/>
          <p:nvPr/>
        </p:nvSpPr>
        <p:spPr>
          <a:xfrm>
            <a:off x="1190645" y="1309897"/>
            <a:ext cx="10168128" cy="1894764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Data Trust 2.0 for Data Sharing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Building a data model, sharing the data model, conducting data analysis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Data sets entered into a </a:t>
            </a:r>
            <a:r>
              <a:rPr lang="en-US" sz="2000" dirty="0" err="1">
                <a:solidFill>
                  <a:schemeClr val="tx1"/>
                </a:solidFill>
              </a:rPr>
              <a:t>HKPolyU</a:t>
            </a:r>
            <a:r>
              <a:rPr lang="en-US" sz="2000" dirty="0">
                <a:solidFill>
                  <a:schemeClr val="tx1"/>
                </a:solidFill>
              </a:rPr>
              <a:t> Data Hub for future </a:t>
            </a:r>
            <a:r>
              <a:rPr lang="en-US" sz="2000" dirty="0" err="1">
                <a:solidFill>
                  <a:schemeClr val="tx1"/>
                </a:solidFill>
              </a:rPr>
              <a:t>authorised</a:t>
            </a:r>
            <a:r>
              <a:rPr lang="en-US" sz="2000" dirty="0">
                <a:solidFill>
                  <a:schemeClr val="tx1"/>
                </a:solidFill>
              </a:rPr>
              <a:t> research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0721AAA3-BC7A-5E82-6CEA-EFD8BAD2A49D}"/>
              </a:ext>
            </a:extLst>
          </p:cNvPr>
          <p:cNvSpPr/>
          <p:nvPr/>
        </p:nvSpPr>
        <p:spPr>
          <a:xfrm>
            <a:off x="357413" y="3204661"/>
            <a:ext cx="3579675" cy="80295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Data standardisation and APIs 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FB64FAB9-1B02-9C47-E9E0-6B787A2CF941}"/>
              </a:ext>
            </a:extLst>
          </p:cNvPr>
          <p:cNvSpPr/>
          <p:nvPr/>
        </p:nvSpPr>
        <p:spPr>
          <a:xfrm>
            <a:off x="357411" y="4571477"/>
            <a:ext cx="3579677" cy="80295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RAP-1</a:t>
            </a:r>
          </a:p>
          <a:p>
            <a:pPr algn="ctr"/>
            <a:r>
              <a:rPr lang="en-SG" sz="1600" dirty="0"/>
              <a:t>PTAL model</a:t>
            </a:r>
          </a:p>
          <a:p>
            <a:pPr algn="ctr"/>
            <a:r>
              <a:rPr lang="en-SG" sz="1600" dirty="0"/>
              <a:t>Behavioural model</a:t>
            </a: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4F402381-4C45-921E-9530-057CC3EEB8B7}"/>
              </a:ext>
            </a:extLst>
          </p:cNvPr>
          <p:cNvSpPr/>
          <p:nvPr/>
        </p:nvSpPr>
        <p:spPr>
          <a:xfrm>
            <a:off x="357412" y="5889413"/>
            <a:ext cx="3579676" cy="80295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RAP-2</a:t>
            </a:r>
          </a:p>
          <a:p>
            <a:pPr algn="ctr"/>
            <a:r>
              <a:rPr lang="en-SG" sz="1600" dirty="0"/>
              <a:t>Lifecycle analysis of clean fuels</a:t>
            </a:r>
          </a:p>
          <a:p>
            <a:pPr algn="ctr"/>
            <a:r>
              <a:rPr lang="en-SG" sz="1600" dirty="0"/>
              <a:t>Optimised refuelling locations</a:t>
            </a:r>
          </a:p>
        </p:txBody>
      </p:sp>
      <p:sp>
        <p:nvSpPr>
          <p:cNvPr id="21" name="Callout: Down Arrow 20">
            <a:extLst>
              <a:ext uri="{FF2B5EF4-FFF2-40B4-BE49-F238E27FC236}">
                <a16:creationId xmlns:a16="http://schemas.microsoft.com/office/drawing/2014/main" id="{ABFA025A-7A76-902E-FEC3-DF934D008EA8}"/>
              </a:ext>
            </a:extLst>
          </p:cNvPr>
          <p:cNvSpPr/>
          <p:nvPr/>
        </p:nvSpPr>
        <p:spPr>
          <a:xfrm>
            <a:off x="4484868" y="3227126"/>
            <a:ext cx="3579675" cy="129379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Data entered into Data Hub</a:t>
            </a: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00F771D5-6C4D-648B-BE41-A14CDC3DCE1D}"/>
              </a:ext>
            </a:extLst>
          </p:cNvPr>
          <p:cNvSpPr/>
          <p:nvPr/>
        </p:nvSpPr>
        <p:spPr>
          <a:xfrm>
            <a:off x="4484868" y="4574926"/>
            <a:ext cx="3579675" cy="8029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Data from Transport Operators</a:t>
            </a:r>
          </a:p>
          <a:p>
            <a:pPr algn="ctr"/>
            <a:r>
              <a:rPr lang="en-SG" sz="1600" dirty="0"/>
              <a:t>Data from Individual Travellers</a:t>
            </a:r>
          </a:p>
          <a:p>
            <a:pPr algn="ctr"/>
            <a:r>
              <a:rPr lang="en-SG" sz="1600" dirty="0"/>
              <a:t>Data advice from Knowledge Partners</a:t>
            </a: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F8941AE4-90DE-F401-A8BE-32433C3B3659}"/>
              </a:ext>
            </a:extLst>
          </p:cNvPr>
          <p:cNvSpPr/>
          <p:nvPr/>
        </p:nvSpPr>
        <p:spPr>
          <a:xfrm>
            <a:off x="4484868" y="5899277"/>
            <a:ext cx="3579675" cy="8029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Data from public sources </a:t>
            </a:r>
          </a:p>
          <a:p>
            <a:pPr algn="ctr"/>
            <a:r>
              <a:rPr lang="en-SG" sz="1600" dirty="0"/>
              <a:t>Data advice from Knowledge Partners </a:t>
            </a: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7B7E7F55-BFC8-F716-AE02-F721E238FFA2}"/>
              </a:ext>
            </a:extLst>
          </p:cNvPr>
          <p:cNvSpPr/>
          <p:nvPr/>
        </p:nvSpPr>
        <p:spPr>
          <a:xfrm rot="5400000">
            <a:off x="6032389" y="5404781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36" name="Callout: Right Arrow 35">
            <a:extLst>
              <a:ext uri="{FF2B5EF4-FFF2-40B4-BE49-F238E27FC236}">
                <a16:creationId xmlns:a16="http://schemas.microsoft.com/office/drawing/2014/main" id="{C0B98936-45C3-0325-8923-662F8BD7F3D2}"/>
              </a:ext>
            </a:extLst>
          </p:cNvPr>
          <p:cNvSpPr/>
          <p:nvPr/>
        </p:nvSpPr>
        <p:spPr>
          <a:xfrm>
            <a:off x="8515749" y="3204661"/>
            <a:ext cx="3579674" cy="831373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 err="1"/>
              <a:t>HKPolyU</a:t>
            </a:r>
            <a:r>
              <a:rPr lang="en-SG" sz="1600" dirty="0"/>
              <a:t> Data Hub</a:t>
            </a:r>
          </a:p>
        </p:txBody>
      </p:sp>
      <p:sp>
        <p:nvSpPr>
          <p:cNvPr id="38" name="Callout: Up Arrow 37">
            <a:extLst>
              <a:ext uri="{FF2B5EF4-FFF2-40B4-BE49-F238E27FC236}">
                <a16:creationId xmlns:a16="http://schemas.microsoft.com/office/drawing/2014/main" id="{4A33C3CA-2CFF-6A9D-3C42-59227FAC1FBC}"/>
              </a:ext>
            </a:extLst>
          </p:cNvPr>
          <p:cNvSpPr/>
          <p:nvPr/>
        </p:nvSpPr>
        <p:spPr>
          <a:xfrm>
            <a:off x="8419172" y="4036034"/>
            <a:ext cx="2468880" cy="2446016"/>
          </a:xfrm>
          <a:prstGeom prst="upArrowCallout">
            <a:avLst>
              <a:gd name="adj1" fmla="val 11705"/>
              <a:gd name="adj2" fmla="val 16453"/>
              <a:gd name="adj3" fmla="val 25000"/>
              <a:gd name="adj4" fmla="val 696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600" dirty="0"/>
              <a:t>Data analysis and shared enhanced models entered into the Data Hub</a:t>
            </a:r>
          </a:p>
        </p:txBody>
      </p:sp>
    </p:spTree>
    <p:extLst>
      <p:ext uri="{BB962C8B-B14F-4D97-AF65-F5344CB8AC3E}">
        <p14:creationId xmlns:p14="http://schemas.microsoft.com/office/powerpoint/2010/main" val="1295622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D4C852B-C105-89BD-4C19-3704B461F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30628"/>
              </p:ext>
            </p:extLst>
          </p:nvPr>
        </p:nvGraphicFramePr>
        <p:xfrm>
          <a:off x="2053019" y="752533"/>
          <a:ext cx="8330849" cy="6025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0849">
                  <a:extLst>
                    <a:ext uri="{9D8B030D-6E8A-4147-A177-3AD203B41FA5}">
                      <a16:colId xmlns:a16="http://schemas.microsoft.com/office/drawing/2014/main" val="316744166"/>
                    </a:ext>
                  </a:extLst>
                </a:gridCol>
              </a:tblGrid>
              <a:tr h="1915793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Research Outputs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138106"/>
                  </a:ext>
                </a:extLst>
              </a:tr>
              <a:tr h="1767033">
                <a:tc>
                  <a:txBody>
                    <a:bodyPr/>
                    <a:lstStyle/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Data Trust &amp; Hub @ </a:t>
                      </a:r>
                      <a:r>
                        <a:rPr lang="en-US" sz="1200" dirty="0" err="1"/>
                        <a:t>HKPolyU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369703"/>
                  </a:ext>
                </a:extLst>
              </a:tr>
              <a:tr h="2342682">
                <a:tc>
                  <a:txBody>
                    <a:bodyPr/>
                    <a:lstStyle/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Multi-modal &amp; Intermodal Data Ecosystem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80283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80410496-5C9F-439D-2B8E-45A32C09E1FD}"/>
              </a:ext>
            </a:extLst>
          </p:cNvPr>
          <p:cNvSpPr/>
          <p:nvPr/>
        </p:nvSpPr>
        <p:spPr>
          <a:xfrm>
            <a:off x="2342579" y="4864884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3E2734D-6342-3602-1DC4-8C783EB8F57E}"/>
              </a:ext>
            </a:extLst>
          </p:cNvPr>
          <p:cNvSpPr/>
          <p:nvPr/>
        </p:nvSpPr>
        <p:spPr>
          <a:xfrm>
            <a:off x="3170619" y="4864884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548BB-1309-67D4-278D-D77526B974FD}"/>
              </a:ext>
            </a:extLst>
          </p:cNvPr>
          <p:cNvSpPr txBox="1"/>
          <p:nvPr/>
        </p:nvSpPr>
        <p:spPr>
          <a:xfrm>
            <a:off x="2479740" y="5037604"/>
            <a:ext cx="479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MTR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EAE82-E9A3-CDBA-AA22-886C8B03D6B3}"/>
              </a:ext>
            </a:extLst>
          </p:cNvPr>
          <p:cNvSpPr txBox="1"/>
          <p:nvPr/>
        </p:nvSpPr>
        <p:spPr>
          <a:xfrm>
            <a:off x="3129980" y="4966484"/>
            <a:ext cx="89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Franchised Buses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7E2892-6CF4-E03A-1285-ED4226CED57F}"/>
              </a:ext>
            </a:extLst>
          </p:cNvPr>
          <p:cNvSpPr/>
          <p:nvPr/>
        </p:nvSpPr>
        <p:spPr>
          <a:xfrm>
            <a:off x="3983419" y="4845754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9023C4F-5B26-9640-1984-55793CA68195}"/>
              </a:ext>
            </a:extLst>
          </p:cNvPr>
          <p:cNvSpPr/>
          <p:nvPr/>
        </p:nvSpPr>
        <p:spPr>
          <a:xfrm>
            <a:off x="4826699" y="4845754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98C4A6-94DB-43C8-4BBB-B6877694B7FE}"/>
              </a:ext>
            </a:extLst>
          </p:cNvPr>
          <p:cNvSpPr/>
          <p:nvPr/>
        </p:nvSpPr>
        <p:spPr>
          <a:xfrm>
            <a:off x="5695379" y="4844564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F17244-1394-C87B-B0CB-4A28FDAB1133}"/>
              </a:ext>
            </a:extLst>
          </p:cNvPr>
          <p:cNvSpPr txBox="1"/>
          <p:nvPr/>
        </p:nvSpPr>
        <p:spPr>
          <a:xfrm>
            <a:off x="4003739" y="4895364"/>
            <a:ext cx="7549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Minibuses</a:t>
            </a:r>
          </a:p>
          <a:p>
            <a:pPr algn="ctr"/>
            <a:r>
              <a:rPr lang="en-US" sz="1000" dirty="0"/>
              <a:t>GMB</a:t>
            </a:r>
          </a:p>
          <a:p>
            <a:pPr algn="ctr"/>
            <a:r>
              <a:rPr lang="en-US" sz="1000" dirty="0"/>
              <a:t>RMB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C00E29-6DB5-DF38-772F-CC05E1E76FD1}"/>
              </a:ext>
            </a:extLst>
          </p:cNvPr>
          <p:cNvSpPr txBox="1"/>
          <p:nvPr/>
        </p:nvSpPr>
        <p:spPr>
          <a:xfrm>
            <a:off x="4989260" y="5007124"/>
            <a:ext cx="572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Taxis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5D1722-6616-AEB2-ACC2-F538624F3D33}"/>
              </a:ext>
            </a:extLst>
          </p:cNvPr>
          <p:cNvSpPr txBox="1"/>
          <p:nvPr/>
        </p:nvSpPr>
        <p:spPr>
          <a:xfrm>
            <a:off x="5832539" y="5012204"/>
            <a:ext cx="635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Tram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3366DE-6173-B55A-EA3C-576268E1A6F2}"/>
              </a:ext>
            </a:extLst>
          </p:cNvPr>
          <p:cNvSpPr/>
          <p:nvPr/>
        </p:nvSpPr>
        <p:spPr>
          <a:xfrm>
            <a:off x="6503099" y="4849922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24BEBAC-F975-6493-9E90-A188022DACC6}"/>
              </a:ext>
            </a:extLst>
          </p:cNvPr>
          <p:cNvSpPr/>
          <p:nvPr/>
        </p:nvSpPr>
        <p:spPr>
          <a:xfrm>
            <a:off x="7346379" y="4839762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2996A5-9F87-95F8-5B10-027608800467}"/>
              </a:ext>
            </a:extLst>
          </p:cNvPr>
          <p:cNvSpPr txBox="1"/>
          <p:nvPr/>
        </p:nvSpPr>
        <p:spPr>
          <a:xfrm>
            <a:off x="7275259" y="4959915"/>
            <a:ext cx="916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Active</a:t>
            </a:r>
          </a:p>
          <a:p>
            <a:pPr algn="ctr"/>
            <a:r>
              <a:rPr lang="en-US" sz="1000" dirty="0"/>
              <a:t>Mobility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A550CE-A926-2773-14CE-EE0784851AAA}"/>
              </a:ext>
            </a:extLst>
          </p:cNvPr>
          <p:cNvSpPr txBox="1"/>
          <p:nvPr/>
        </p:nvSpPr>
        <p:spPr>
          <a:xfrm>
            <a:off x="6622480" y="5027444"/>
            <a:ext cx="640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Ferries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52284D-66A0-7C74-CD32-F68F38B232A0}"/>
              </a:ext>
            </a:extLst>
          </p:cNvPr>
          <p:cNvSpPr/>
          <p:nvPr/>
        </p:nvSpPr>
        <p:spPr>
          <a:xfrm>
            <a:off x="9276600" y="4809282"/>
            <a:ext cx="781017" cy="6192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BB9C4-B8DE-76AD-F7E2-F7396F9BE5ED}"/>
              </a:ext>
            </a:extLst>
          </p:cNvPr>
          <p:cNvSpPr/>
          <p:nvPr/>
        </p:nvSpPr>
        <p:spPr>
          <a:xfrm>
            <a:off x="8260779" y="4811663"/>
            <a:ext cx="781017" cy="65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A0C370-66E2-863C-1421-7F20F7A8E4FA}"/>
              </a:ext>
            </a:extLst>
          </p:cNvPr>
          <p:cNvSpPr txBox="1"/>
          <p:nvPr/>
        </p:nvSpPr>
        <p:spPr>
          <a:xfrm>
            <a:off x="8230299" y="4844564"/>
            <a:ext cx="8330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Govt</a:t>
            </a:r>
          </a:p>
          <a:p>
            <a:pPr algn="ctr"/>
            <a:r>
              <a:rPr lang="en-US" sz="1000" dirty="0"/>
              <a:t>(Public Sector)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39D195-35DE-A5B9-FDBD-CA1D998D047C}"/>
              </a:ext>
            </a:extLst>
          </p:cNvPr>
          <p:cNvSpPr txBox="1"/>
          <p:nvPr/>
        </p:nvSpPr>
        <p:spPr>
          <a:xfrm>
            <a:off x="9245770" y="4844564"/>
            <a:ext cx="8695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Other &amp;</a:t>
            </a:r>
          </a:p>
          <a:p>
            <a:pPr algn="ctr"/>
            <a:r>
              <a:rPr lang="en-US" sz="1000" dirty="0"/>
              <a:t>Knowledge Partners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477D1FF-544C-97A2-9867-7581A833634A}"/>
              </a:ext>
            </a:extLst>
          </p:cNvPr>
          <p:cNvCxnSpPr>
            <a:stCxn id="5" idx="0"/>
          </p:cNvCxnSpPr>
          <p:nvPr/>
        </p:nvCxnSpPr>
        <p:spPr>
          <a:xfrm flipH="1" flipV="1">
            <a:off x="2723580" y="4651524"/>
            <a:ext cx="9508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A0F06B-5D52-8D35-3187-1512FCF02510}"/>
              </a:ext>
            </a:extLst>
          </p:cNvPr>
          <p:cNvCxnSpPr>
            <a:cxnSpLocks/>
          </p:cNvCxnSpPr>
          <p:nvPr/>
        </p:nvCxnSpPr>
        <p:spPr>
          <a:xfrm flipV="1">
            <a:off x="9647443" y="460072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F6EAAD2-EBC8-D2AB-3CE1-0045E6102BC8}"/>
              </a:ext>
            </a:extLst>
          </p:cNvPr>
          <p:cNvCxnSpPr>
            <a:cxnSpLocks/>
          </p:cNvCxnSpPr>
          <p:nvPr/>
        </p:nvCxnSpPr>
        <p:spPr>
          <a:xfrm flipV="1">
            <a:off x="7722300" y="462104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3DFD77-CC1A-6449-2488-C1B6B1FB78C6}"/>
              </a:ext>
            </a:extLst>
          </p:cNvPr>
          <p:cNvCxnSpPr>
            <a:cxnSpLocks/>
          </p:cNvCxnSpPr>
          <p:nvPr/>
        </p:nvCxnSpPr>
        <p:spPr>
          <a:xfrm flipV="1">
            <a:off x="8646860" y="461088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FD6F5D3-1ABE-C963-E4EC-E7FC48211DDD}"/>
              </a:ext>
            </a:extLst>
          </p:cNvPr>
          <p:cNvCxnSpPr>
            <a:cxnSpLocks/>
          </p:cNvCxnSpPr>
          <p:nvPr/>
        </p:nvCxnSpPr>
        <p:spPr>
          <a:xfrm flipV="1">
            <a:off x="6884100" y="4628783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F23673-2ECC-A079-4618-9F1EE94D707D}"/>
              </a:ext>
            </a:extLst>
          </p:cNvPr>
          <p:cNvCxnSpPr>
            <a:cxnSpLocks/>
          </p:cNvCxnSpPr>
          <p:nvPr/>
        </p:nvCxnSpPr>
        <p:spPr>
          <a:xfrm flipV="1">
            <a:off x="6045900" y="463120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A8FF14-6650-5C6D-14AB-7E4C508B91D7}"/>
              </a:ext>
            </a:extLst>
          </p:cNvPr>
          <p:cNvCxnSpPr>
            <a:cxnSpLocks/>
          </p:cNvCxnSpPr>
          <p:nvPr/>
        </p:nvCxnSpPr>
        <p:spPr>
          <a:xfrm flipV="1">
            <a:off x="5192460" y="463120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ACBFEE1-9F08-4D0F-6ABA-531EA6130633}"/>
              </a:ext>
            </a:extLst>
          </p:cNvPr>
          <p:cNvCxnSpPr>
            <a:cxnSpLocks/>
          </p:cNvCxnSpPr>
          <p:nvPr/>
        </p:nvCxnSpPr>
        <p:spPr>
          <a:xfrm flipV="1">
            <a:off x="4349180" y="463120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19B8171-A076-8CB8-48E4-46C1FF4FA393}"/>
              </a:ext>
            </a:extLst>
          </p:cNvPr>
          <p:cNvCxnSpPr>
            <a:cxnSpLocks/>
          </p:cNvCxnSpPr>
          <p:nvPr/>
        </p:nvCxnSpPr>
        <p:spPr>
          <a:xfrm flipV="1">
            <a:off x="3556700" y="4651524"/>
            <a:ext cx="0" cy="2133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6B3AA281-A276-0629-1757-F546A88F5F15}"/>
              </a:ext>
            </a:extLst>
          </p:cNvPr>
          <p:cNvSpPr/>
          <p:nvPr/>
        </p:nvSpPr>
        <p:spPr>
          <a:xfrm>
            <a:off x="3919920" y="6048524"/>
            <a:ext cx="1083010" cy="347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Private Cars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316EDE-6AD9-78DD-002B-4E8577A6B7B0}"/>
              </a:ext>
            </a:extLst>
          </p:cNvPr>
          <p:cNvSpPr txBox="1"/>
          <p:nvPr/>
        </p:nvSpPr>
        <p:spPr>
          <a:xfrm>
            <a:off x="4016440" y="6077674"/>
            <a:ext cx="8434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Private Cars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EDFC51-1A44-1C24-217F-11D6DBB02569}"/>
              </a:ext>
            </a:extLst>
          </p:cNvPr>
          <p:cNvSpPr/>
          <p:nvPr/>
        </p:nvSpPr>
        <p:spPr>
          <a:xfrm>
            <a:off x="3919920" y="5692924"/>
            <a:ext cx="1083010" cy="347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/>
              <a:t>ate Cars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B03E0F-693D-093D-A75A-F6DBA19784DB}"/>
              </a:ext>
            </a:extLst>
          </p:cNvPr>
          <p:cNvSpPr txBox="1"/>
          <p:nvPr/>
        </p:nvSpPr>
        <p:spPr>
          <a:xfrm>
            <a:off x="3914839" y="5743724"/>
            <a:ext cx="1371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Freight Vehicles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8A23BD0-0947-D0DC-4504-945AF976FBCD}"/>
              </a:ext>
            </a:extLst>
          </p:cNvPr>
          <p:cNvSpPr txBox="1"/>
          <p:nvPr/>
        </p:nvSpPr>
        <p:spPr>
          <a:xfrm>
            <a:off x="7320979" y="5502424"/>
            <a:ext cx="9372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Cycling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Walking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Individual </a:t>
            </a:r>
            <a:r>
              <a:rPr lang="en-US" sz="1000" dirty="0" err="1"/>
              <a:t>Travellers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NGOs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Academics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8E371A-356F-6909-7E15-261ED51A13C0}"/>
              </a:ext>
            </a:extLst>
          </p:cNvPr>
          <p:cNvSpPr txBox="1"/>
          <p:nvPr/>
        </p:nvSpPr>
        <p:spPr>
          <a:xfrm>
            <a:off x="9194273" y="5489727"/>
            <a:ext cx="1254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Utilities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Telcos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TDASPs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3</a:t>
            </a:r>
            <a:r>
              <a:rPr lang="en-US" sz="1000" baseline="30000" dirty="0"/>
              <a:t>rd</a:t>
            </a:r>
            <a:r>
              <a:rPr lang="en-US" sz="1000" dirty="0"/>
              <a:t> parties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Open Street Map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Payment providers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264439-78DD-C878-A461-4A65A9DF5AE3}"/>
              </a:ext>
            </a:extLst>
          </p:cNvPr>
          <p:cNvCxnSpPr>
            <a:cxnSpLocks/>
          </p:cNvCxnSpPr>
          <p:nvPr/>
        </p:nvCxnSpPr>
        <p:spPr>
          <a:xfrm>
            <a:off x="4768280" y="4631601"/>
            <a:ext cx="17779" cy="101566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Up Arrow 54">
            <a:extLst>
              <a:ext uri="{FF2B5EF4-FFF2-40B4-BE49-F238E27FC236}">
                <a16:creationId xmlns:a16="http://schemas.microsoft.com/office/drawing/2014/main" id="{4071305D-6FE0-04D7-B48A-4868D11D9C44}"/>
              </a:ext>
            </a:extLst>
          </p:cNvPr>
          <p:cNvSpPr/>
          <p:nvPr/>
        </p:nvSpPr>
        <p:spPr>
          <a:xfrm>
            <a:off x="5850319" y="4420430"/>
            <a:ext cx="429559" cy="2083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C3084C-6034-9248-24DE-EAB8D3B2C497}"/>
              </a:ext>
            </a:extLst>
          </p:cNvPr>
          <p:cNvSpPr txBox="1"/>
          <p:nvPr/>
        </p:nvSpPr>
        <p:spPr>
          <a:xfrm>
            <a:off x="8326819" y="5489724"/>
            <a:ext cx="1028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CSDI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Census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EPD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OGCIO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Open data</a:t>
            </a:r>
          </a:p>
        </p:txBody>
      </p:sp>
      <p:graphicFrame>
        <p:nvGraphicFramePr>
          <p:cNvPr id="56" name="Table 56">
            <a:extLst>
              <a:ext uri="{FF2B5EF4-FFF2-40B4-BE49-F238E27FC236}">
                <a16:creationId xmlns:a16="http://schemas.microsoft.com/office/drawing/2014/main" id="{C66527EB-67D0-6DEE-E2A9-FCA66EC98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8861"/>
              </p:ext>
            </p:extLst>
          </p:nvPr>
        </p:nvGraphicFramePr>
        <p:xfrm>
          <a:off x="2042858" y="2608217"/>
          <a:ext cx="8330850" cy="1515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475">
                  <a:extLst>
                    <a:ext uri="{9D8B030D-6E8A-4147-A177-3AD203B41FA5}">
                      <a16:colId xmlns:a16="http://schemas.microsoft.com/office/drawing/2014/main" val="657011820"/>
                    </a:ext>
                  </a:extLst>
                </a:gridCol>
                <a:gridCol w="1388475">
                  <a:extLst>
                    <a:ext uri="{9D8B030D-6E8A-4147-A177-3AD203B41FA5}">
                      <a16:colId xmlns:a16="http://schemas.microsoft.com/office/drawing/2014/main" val="1358311353"/>
                    </a:ext>
                  </a:extLst>
                </a:gridCol>
                <a:gridCol w="1388475">
                  <a:extLst>
                    <a:ext uri="{9D8B030D-6E8A-4147-A177-3AD203B41FA5}">
                      <a16:colId xmlns:a16="http://schemas.microsoft.com/office/drawing/2014/main" val="4125251694"/>
                    </a:ext>
                  </a:extLst>
                </a:gridCol>
                <a:gridCol w="1388475">
                  <a:extLst>
                    <a:ext uri="{9D8B030D-6E8A-4147-A177-3AD203B41FA5}">
                      <a16:colId xmlns:a16="http://schemas.microsoft.com/office/drawing/2014/main" val="2247577367"/>
                    </a:ext>
                  </a:extLst>
                </a:gridCol>
                <a:gridCol w="1388475">
                  <a:extLst>
                    <a:ext uri="{9D8B030D-6E8A-4147-A177-3AD203B41FA5}">
                      <a16:colId xmlns:a16="http://schemas.microsoft.com/office/drawing/2014/main" val="4004273442"/>
                    </a:ext>
                  </a:extLst>
                </a:gridCol>
                <a:gridCol w="1388475">
                  <a:extLst>
                    <a:ext uri="{9D8B030D-6E8A-4147-A177-3AD203B41FA5}">
                      <a16:colId xmlns:a16="http://schemas.microsoft.com/office/drawing/2014/main" val="683406196"/>
                    </a:ext>
                  </a:extLst>
                </a:gridCol>
              </a:tblGrid>
              <a:tr h="32726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Mobility Behaviour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Decarbonisation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29135"/>
                  </a:ext>
                </a:extLst>
              </a:tr>
              <a:tr h="383353">
                <a:tc>
                  <a:txBody>
                    <a:bodyPr/>
                    <a:lstStyle/>
                    <a:p>
                      <a:r>
                        <a:rPr lang="en-US" sz="1000" dirty="0"/>
                        <a:t>Optimum access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On demand 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Motorised</a:t>
                      </a:r>
                      <a:r>
                        <a:rPr lang="en-US" sz="1000" dirty="0"/>
                        <a:t> options (e bikes, e motorcycles)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Walkability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Lifecycle  assessment (LCA) and pathways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Recharging locations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81043"/>
                  </a:ext>
                </a:extLst>
              </a:tr>
              <a:tr h="383353">
                <a:tc>
                  <a:txBody>
                    <a:bodyPr/>
                    <a:lstStyle/>
                    <a:p>
                      <a:r>
                        <a:rPr lang="en-US" sz="1000" dirty="0"/>
                        <a:t>Route/mode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Carbon footprints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Impact of COVID and WFH arrangements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Micro-mobility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Batteries/hydrogen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Optimisation</a:t>
                      </a:r>
                      <a:r>
                        <a:rPr lang="en-US" sz="1000" dirty="0"/>
                        <a:t> – scenario 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78932"/>
                  </a:ext>
                </a:extLst>
              </a:tr>
              <a:tr h="383353"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Digital mapping of access, modes and routes – where is HK overserved, underserved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dirty="0" err="1"/>
                        <a:t>Behavioural</a:t>
                      </a:r>
                      <a:r>
                        <a:rPr lang="en-US" sz="1000" dirty="0"/>
                        <a:t> choices and influences between different modes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Decarbonizing cost/benefit frameworks for transition to low carbon transport sector in HK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262533"/>
                  </a:ext>
                </a:extLst>
              </a:tr>
            </a:tbl>
          </a:graphicData>
        </a:graphic>
      </p:graphicFrame>
      <p:graphicFrame>
        <p:nvGraphicFramePr>
          <p:cNvPr id="58" name="Table 58">
            <a:extLst>
              <a:ext uri="{FF2B5EF4-FFF2-40B4-BE49-F238E27FC236}">
                <a16:creationId xmlns:a16="http://schemas.microsoft.com/office/drawing/2014/main" id="{FEC1F55F-E59C-B4F8-1BAF-D2CF248E3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591318"/>
              </p:ext>
            </p:extLst>
          </p:nvPr>
        </p:nvGraphicFramePr>
        <p:xfrm>
          <a:off x="2053021" y="16820"/>
          <a:ext cx="8330847" cy="2243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949">
                  <a:extLst>
                    <a:ext uri="{9D8B030D-6E8A-4147-A177-3AD203B41FA5}">
                      <a16:colId xmlns:a16="http://schemas.microsoft.com/office/drawing/2014/main" val="3019857000"/>
                    </a:ext>
                  </a:extLst>
                </a:gridCol>
                <a:gridCol w="2776949">
                  <a:extLst>
                    <a:ext uri="{9D8B030D-6E8A-4147-A177-3AD203B41FA5}">
                      <a16:colId xmlns:a16="http://schemas.microsoft.com/office/drawing/2014/main" val="2953050799"/>
                    </a:ext>
                  </a:extLst>
                </a:gridCol>
                <a:gridCol w="2776949">
                  <a:extLst>
                    <a:ext uri="{9D8B030D-6E8A-4147-A177-3AD203B41FA5}">
                      <a16:colId xmlns:a16="http://schemas.microsoft.com/office/drawing/2014/main" val="2723169588"/>
                    </a:ext>
                  </a:extLst>
                </a:gridCol>
              </a:tblGrid>
              <a:tr h="3438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Benefits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10661"/>
                  </a:ext>
                </a:extLst>
              </a:tr>
              <a:tr h="34381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Travellers</a:t>
                      </a:r>
                      <a:r>
                        <a:rPr lang="en-US" sz="1200" dirty="0"/>
                        <a:t> (Customers)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Transport Service Providers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Government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05136"/>
                  </a:ext>
                </a:extLst>
              </a:tr>
              <a:tr h="383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Easier access to public transport services (improved user experience)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Flexible route planning and better match of capacity and demand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Regulatory flexibility (sandbox) and support of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58299"/>
                  </a:ext>
                </a:extLst>
              </a:tr>
              <a:tr h="383952">
                <a:tc>
                  <a:txBody>
                    <a:bodyPr/>
                    <a:lstStyle/>
                    <a:p>
                      <a:r>
                        <a:rPr lang="en-US" sz="1000" dirty="0"/>
                        <a:t>On-demand transport options (journey planning)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Better combination of buses and MTR (real sharing agreements) – FMLM provisioning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Holistic planning and evidence driven policy decision making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22222"/>
                  </a:ext>
                </a:extLst>
              </a:tr>
              <a:tr h="383952">
                <a:tc>
                  <a:txBody>
                    <a:bodyPr/>
                    <a:lstStyle/>
                    <a:p>
                      <a:r>
                        <a:rPr lang="en-US" sz="1000" dirty="0"/>
                        <a:t>Least carbon mode of transport 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Accident and emergency response times (transport network resiliency)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Emissions monitoring – meeting UN SDG goals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62850"/>
                  </a:ext>
                </a:extLst>
              </a:tr>
              <a:tr h="367364">
                <a:tc>
                  <a:txBody>
                    <a:bodyPr/>
                    <a:lstStyle/>
                    <a:p>
                      <a:r>
                        <a:rPr lang="en-US" sz="1000" dirty="0" err="1"/>
                        <a:t>MaaS</a:t>
                      </a:r>
                      <a:r>
                        <a:rPr lang="en-US" sz="1000" dirty="0"/>
                        <a:t> and integrated ticketing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Investment </a:t>
                      </a:r>
                      <a:r>
                        <a:rPr lang="en-US" sz="1000" dirty="0" err="1"/>
                        <a:t>maximisation</a:t>
                      </a:r>
                      <a:r>
                        <a:rPr lang="en-US" sz="1000" dirty="0"/>
                        <a:t> – New service discovery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 minute 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2814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64854C3-F4F2-ADFC-5EF1-8DCE69B1CA79}"/>
              </a:ext>
            </a:extLst>
          </p:cNvPr>
          <p:cNvSpPr txBox="1"/>
          <p:nvPr/>
        </p:nvSpPr>
        <p:spPr>
          <a:xfrm>
            <a:off x="115614" y="136635"/>
            <a:ext cx="141924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DT2.0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Value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Added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Create a data sharing ecosystem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FB07C36-5AC6-EE72-35AD-DF72877C45EB}"/>
              </a:ext>
            </a:extLst>
          </p:cNvPr>
          <p:cNvCxnSpPr>
            <a:cxnSpLocks/>
          </p:cNvCxnSpPr>
          <p:nvPr/>
        </p:nvCxnSpPr>
        <p:spPr>
          <a:xfrm flipV="1">
            <a:off x="2713420" y="4609415"/>
            <a:ext cx="6956259" cy="34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110D3C9-316E-D1C8-A70D-1A87561C6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1" y="1618856"/>
            <a:ext cx="1597290" cy="1530229"/>
          </a:xfrm>
          <a:prstGeom prst="rect">
            <a:avLst/>
          </a:prstGeom>
        </p:spPr>
      </p:pic>
      <p:pic>
        <p:nvPicPr>
          <p:cNvPr id="34" name="Graphic 33" descr="A grid with small circles">
            <a:extLst>
              <a:ext uri="{FF2B5EF4-FFF2-40B4-BE49-F238E27FC236}">
                <a16:creationId xmlns:a16="http://schemas.microsoft.com/office/drawing/2014/main" id="{AD5AD8C0-6CB4-1BC6-7235-E0A9D5083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73" y="4656503"/>
            <a:ext cx="1747355" cy="174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0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3250</TotalTime>
  <Words>832</Words>
  <Application>Microsoft Office PowerPoint</Application>
  <PresentationFormat>Widescreen</PresentationFormat>
  <Paragraphs>193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Agency FB</vt:lpstr>
      <vt:lpstr>Arial</vt:lpstr>
      <vt:lpstr>Calibri</vt:lpstr>
      <vt:lpstr>Calibri Light</vt:lpstr>
      <vt:lpstr>Office Theme</vt:lpstr>
      <vt:lpstr>Why should commercial enterprises be interested  to share data with third parties not in their employ?</vt:lpstr>
      <vt:lpstr> Annex showing the example of the Hong Kong Data Trust 2.0 (DT2) for intermodal transport data sharing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Ure</dc:creator>
  <cp:lastModifiedBy>John Ure</cp:lastModifiedBy>
  <cp:revision>48</cp:revision>
  <cp:lastPrinted>2022-09-08T07:14:04Z</cp:lastPrinted>
  <dcterms:created xsi:type="dcterms:W3CDTF">2022-08-29T13:11:41Z</dcterms:created>
  <dcterms:modified xsi:type="dcterms:W3CDTF">2022-09-08T10:15:25Z</dcterms:modified>
</cp:coreProperties>
</file>